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7" r:id="rId3"/>
    <p:sldId id="286" r:id="rId4"/>
    <p:sldId id="289" r:id="rId5"/>
    <p:sldId id="267" r:id="rId6"/>
    <p:sldId id="268" r:id="rId7"/>
    <p:sldId id="269" r:id="rId8"/>
    <p:sldId id="270" r:id="rId9"/>
    <p:sldId id="271" r:id="rId10"/>
    <p:sldId id="272" r:id="rId11"/>
    <p:sldId id="288" r:id="rId12"/>
    <p:sldId id="283" r:id="rId13"/>
    <p:sldId id="293" r:id="rId14"/>
    <p:sldId id="278" r:id="rId15"/>
    <p:sldId id="291" r:id="rId16"/>
    <p:sldId id="273" r:id="rId17"/>
    <p:sldId id="274" r:id="rId18"/>
    <p:sldId id="276" r:id="rId19"/>
    <p:sldId id="275" r:id="rId20"/>
    <p:sldId id="279" r:id="rId21"/>
    <p:sldId id="282" r:id="rId22"/>
    <p:sldId id="280" r:id="rId23"/>
    <p:sldId id="281" r:id="rId24"/>
    <p:sldId id="284" r:id="rId25"/>
    <p:sldId id="285" r:id="rId26"/>
    <p:sldId id="292" r:id="rId27"/>
    <p:sldId id="301" r:id="rId28"/>
    <p:sldId id="297" r:id="rId29"/>
    <p:sldId id="295" r:id="rId30"/>
    <p:sldId id="294" r:id="rId31"/>
    <p:sldId id="302" r:id="rId32"/>
    <p:sldId id="300" r:id="rId33"/>
    <p:sldId id="296" r:id="rId34"/>
    <p:sldId id="299" r:id="rId35"/>
    <p:sldId id="298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2" autoAdjust="0"/>
    <p:restoredTop sz="94660"/>
  </p:normalViewPr>
  <p:slideViewPr>
    <p:cSldViewPr snapToGrid="0">
      <p:cViewPr varScale="1">
        <p:scale>
          <a:sx n="70" d="100"/>
          <a:sy n="70" d="100"/>
        </p:scale>
        <p:origin x="483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49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2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8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6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8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10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43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48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59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17A70-5142-4D18-B1C4-EAA837F8702D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3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4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9.jpeg"/><Relationship Id="rId4" Type="http://schemas.openxmlformats.org/officeDocument/2006/relationships/image" Target="../media/image6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image" Target="../media/image4.jpeg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4" b="2740"/>
          <a:stretch/>
        </p:blipFill>
        <p:spPr>
          <a:xfrm>
            <a:off x="-379766" y="0"/>
            <a:ext cx="12918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1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782830"/>
            <a:ext cx="40305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Bluetooth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Good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 to monitor and record activity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794477" y="3334834"/>
            <a:ext cx="40305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Unaffordable &gt; £2000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load cell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2" descr="gymaware PB19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" t="15423" r="10016" b="15067"/>
          <a:stretch/>
        </p:blipFill>
        <p:spPr bwMode="auto">
          <a:xfrm>
            <a:off x="193636" y="2222930"/>
            <a:ext cx="3029855" cy="22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59917" y="443134"/>
            <a:ext cx="3394175" cy="11696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8" descr="GymAware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8" y="443135"/>
            <a:ext cx="3394176" cy="116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A Jump Stra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615" y="3738877"/>
            <a:ext cx="2802925" cy="281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16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2326921" y="2341379"/>
            <a:ext cx="75375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Manufacturing and assembly instructions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3700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3965118" y="190473"/>
            <a:ext cx="40492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PCB ordering (JLCB PCB)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3621" t="4865" r="5080" b="22353"/>
          <a:stretch/>
        </p:blipFill>
        <p:spPr>
          <a:xfrm>
            <a:off x="231473" y="1292858"/>
            <a:ext cx="6997568" cy="313783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955931" y="3882346"/>
            <a:ext cx="1033828" cy="3232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21123" t="15120" r="39789" b="12723"/>
          <a:stretch/>
        </p:blipFill>
        <p:spPr>
          <a:xfrm>
            <a:off x="7073491" y="1292858"/>
            <a:ext cx="5014762" cy="52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4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1" t="18005" r="21539" b="14680"/>
          <a:stretch/>
        </p:blipFill>
        <p:spPr>
          <a:xfrm>
            <a:off x="3004323" y="1995054"/>
            <a:ext cx="5135418" cy="38330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76278" y="1341643"/>
            <a:ext cx="3089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Teensy 3.2 Development board</a:t>
            </a:r>
            <a:endParaRPr lang="en-US" dirty="0">
              <a:solidFill>
                <a:srgbClr val="202124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846649" y="1782618"/>
            <a:ext cx="212437" cy="3325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424249" y="1722582"/>
            <a:ext cx="314036" cy="558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788049" y="1346445"/>
            <a:ext cx="1272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Pushbutton</a:t>
            </a:r>
            <a:endParaRPr lang="en-US" dirty="0">
              <a:solidFill>
                <a:srgbClr val="202124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060449" y="5601855"/>
            <a:ext cx="36999" cy="623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11573" y="5601854"/>
            <a:ext cx="1148" cy="6235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834336" y="4248727"/>
            <a:ext cx="1554786" cy="461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389122" y="4064061"/>
            <a:ext cx="2544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Power supply connection</a:t>
            </a:r>
            <a:endParaRPr lang="en-US" dirty="0">
              <a:solidFill>
                <a:srgbClr val="202124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89102" y="6225432"/>
            <a:ext cx="3456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Encoder and Load cell Connections</a:t>
            </a:r>
            <a:endParaRPr lang="en-US" dirty="0">
              <a:solidFill>
                <a:srgbClr val="202124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2604655" y="2706255"/>
            <a:ext cx="1882103" cy="882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697365" y="1976581"/>
            <a:ext cx="10575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Load cell amplifier circuit</a:t>
            </a:r>
            <a:endParaRPr lang="en-US" dirty="0">
              <a:solidFill>
                <a:srgbClr val="202124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257320" y="161597"/>
            <a:ext cx="29717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PCB soldering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962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Screen placing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56" y="1570181"/>
            <a:ext cx="6512280" cy="48842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50327" y="3868709"/>
            <a:ext cx="387928" cy="127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93808" y="2992582"/>
            <a:ext cx="1033828" cy="6650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379504" y="3216564"/>
            <a:ext cx="1882103" cy="882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503453" y="2893398"/>
            <a:ext cx="1057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Display wiring</a:t>
            </a:r>
            <a:endParaRPr lang="en-US" dirty="0">
              <a:solidFill>
                <a:srgbClr val="202124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27636" y="1912805"/>
            <a:ext cx="142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Pushbutton</a:t>
            </a:r>
            <a:endParaRPr lang="en-US" dirty="0">
              <a:solidFill>
                <a:srgbClr val="202124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527637" y="2282137"/>
            <a:ext cx="415636" cy="697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1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Case manufacturing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66780" y="2232119"/>
            <a:ext cx="3620655" cy="4827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" t="16489" r="5848" b="5283"/>
          <a:stretch/>
        </p:blipFill>
        <p:spPr>
          <a:xfrm>
            <a:off x="812261" y="2835561"/>
            <a:ext cx="5634722" cy="3620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12759"/>
          <a:stretch/>
        </p:blipFill>
        <p:spPr>
          <a:xfrm>
            <a:off x="812261" y="1026562"/>
            <a:ext cx="2419160" cy="1958109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9" name="Straight Connector 8"/>
          <p:cNvCxnSpPr/>
          <p:nvPr/>
        </p:nvCxnSpPr>
        <p:spPr>
          <a:xfrm>
            <a:off x="3231421" y="3001817"/>
            <a:ext cx="780804" cy="31271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2261" y="3001817"/>
            <a:ext cx="3184994" cy="84842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12225" y="3314527"/>
            <a:ext cx="713150" cy="5357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4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9664250" y="2542453"/>
            <a:ext cx="621030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803092" y="2240383"/>
            <a:ext cx="343346" cy="487701"/>
          </a:xfrm>
          <a:prstGeom prst="roundRect">
            <a:avLst>
              <a:gd name="adj" fmla="val 23639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514152" y="1500401"/>
            <a:ext cx="921226" cy="825690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561716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711844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861972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0012100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0162228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312356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664250" y="2326091"/>
            <a:ext cx="621030" cy="216363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9664250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146438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146438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803092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9695859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9801236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423357" y="874157"/>
            <a:ext cx="460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RJ12 cable – optical encoder connection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9906613" y="3434040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10008673" y="3434040"/>
            <a:ext cx="45719" cy="10128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10110733" y="3434038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10212017" y="3434039"/>
            <a:ext cx="45719" cy="891584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7053623" y="2538779"/>
            <a:ext cx="621030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7192465" y="2236709"/>
            <a:ext cx="343346" cy="487701"/>
          </a:xfrm>
          <a:prstGeom prst="roundRect">
            <a:avLst>
              <a:gd name="adj" fmla="val 23639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6903525" y="1496727"/>
            <a:ext cx="921226" cy="825690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6951089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7101217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251345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7401473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7551601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7701729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7053623" y="2322417"/>
            <a:ext cx="621030" cy="216363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7053623" y="2425339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535811" y="2425339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535811" y="2425339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192465" y="2425339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788188" y="3430364"/>
            <a:ext cx="130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 the green wire</a:t>
            </a:r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7085232" y="3434038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7190609" y="3434038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7295986" y="3430366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7398046" y="3430365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7500106" y="3430364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7601390" y="3430364"/>
            <a:ext cx="45719" cy="891585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/>
          <p:cNvSpPr/>
          <p:nvPr/>
        </p:nvSpPr>
        <p:spPr>
          <a:xfrm>
            <a:off x="7301693" y="3666508"/>
            <a:ext cx="238424" cy="174041"/>
          </a:xfrm>
          <a:prstGeom prst="mathMultiply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9695859" y="4589458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9801236" y="4589458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9906613" y="4585786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10110733" y="4585784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9082773" y="5763135"/>
            <a:ext cx="178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Encoder wires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 rot="16200000">
            <a:off x="10171554" y="5496362"/>
            <a:ext cx="1345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A</a:t>
            </a:r>
            <a:endParaRPr lang="en-US" sz="700" dirty="0"/>
          </a:p>
        </p:txBody>
      </p:sp>
      <p:sp>
        <p:nvSpPr>
          <p:cNvPr id="77" name="TextBox 76"/>
          <p:cNvSpPr txBox="1"/>
          <p:nvPr/>
        </p:nvSpPr>
        <p:spPr>
          <a:xfrm rot="16200000">
            <a:off x="9489991" y="5541302"/>
            <a:ext cx="4574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Shield</a:t>
            </a:r>
            <a:endParaRPr lang="en-US" sz="700" dirty="0"/>
          </a:p>
        </p:txBody>
      </p:sp>
      <p:sp>
        <p:nvSpPr>
          <p:cNvPr id="66" name="Rounded Rectangle 65"/>
          <p:cNvSpPr/>
          <p:nvPr/>
        </p:nvSpPr>
        <p:spPr>
          <a:xfrm>
            <a:off x="10215859" y="4585783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 rot="16200000">
            <a:off x="10066312" y="5496362"/>
            <a:ext cx="1345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B</a:t>
            </a:r>
            <a:endParaRPr lang="en-US" sz="700" dirty="0"/>
          </a:p>
        </p:txBody>
      </p:sp>
      <p:sp>
        <p:nvSpPr>
          <p:cNvPr id="69" name="TextBox 68"/>
          <p:cNvSpPr txBox="1"/>
          <p:nvPr/>
        </p:nvSpPr>
        <p:spPr>
          <a:xfrm rot="16200000">
            <a:off x="9768468" y="5496361"/>
            <a:ext cx="3220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5V</a:t>
            </a:r>
            <a:endParaRPr lang="en-US" sz="700" dirty="0"/>
          </a:p>
        </p:txBody>
      </p:sp>
      <p:sp>
        <p:nvSpPr>
          <p:cNvPr id="70" name="TextBox 69"/>
          <p:cNvSpPr txBox="1"/>
          <p:nvPr/>
        </p:nvSpPr>
        <p:spPr>
          <a:xfrm rot="16200000">
            <a:off x="9626312" y="5514792"/>
            <a:ext cx="3955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GND</a:t>
            </a:r>
            <a:endParaRPr lang="en-US" sz="700" dirty="0"/>
          </a:p>
        </p:txBody>
      </p:sp>
      <p:sp>
        <p:nvSpPr>
          <p:cNvPr id="60" name="Rounded Rectangle 59"/>
          <p:cNvSpPr/>
          <p:nvPr/>
        </p:nvSpPr>
        <p:spPr>
          <a:xfrm>
            <a:off x="4102396" y="2542453"/>
            <a:ext cx="621030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4241238" y="2240383"/>
            <a:ext cx="343346" cy="487701"/>
          </a:xfrm>
          <a:prstGeom prst="roundRect">
            <a:avLst>
              <a:gd name="adj" fmla="val 23639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3952298" y="1500401"/>
            <a:ext cx="921226" cy="825690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3999862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/>
        </p:nvSpPr>
        <p:spPr>
          <a:xfrm>
            <a:off x="4149990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4300118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4450246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4600374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750502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102396" y="2326091"/>
            <a:ext cx="621030" cy="216363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4102396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84584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4584584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4241238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4134005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4239382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1164388" y="869943"/>
            <a:ext cx="386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RJ12 cable – load cell connection</a:t>
            </a:r>
            <a:endParaRPr lang="en-US" dirty="0"/>
          </a:p>
        </p:txBody>
      </p:sp>
      <p:sp>
        <p:nvSpPr>
          <p:cNvPr id="88" name="Rounded Rectangle 87"/>
          <p:cNvSpPr/>
          <p:nvPr/>
        </p:nvSpPr>
        <p:spPr>
          <a:xfrm>
            <a:off x="4344759" y="3434040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4446819" y="3434039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4548879" y="3434038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4650163" y="3434038"/>
            <a:ext cx="45719" cy="105273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1583059" y="2542453"/>
            <a:ext cx="621030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/>
          <p:cNvSpPr/>
          <p:nvPr/>
        </p:nvSpPr>
        <p:spPr>
          <a:xfrm>
            <a:off x="1721901" y="2240383"/>
            <a:ext cx="343346" cy="487701"/>
          </a:xfrm>
          <a:prstGeom prst="roundRect">
            <a:avLst>
              <a:gd name="adj" fmla="val 23639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1432961" y="1500401"/>
            <a:ext cx="921226" cy="825690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1480525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1630653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/>
          <p:cNvSpPr/>
          <p:nvPr/>
        </p:nvSpPr>
        <p:spPr>
          <a:xfrm>
            <a:off x="1780781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/>
        </p:nvSpPr>
        <p:spPr>
          <a:xfrm>
            <a:off x="1930909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/>
          <p:cNvSpPr/>
          <p:nvPr/>
        </p:nvSpPr>
        <p:spPr>
          <a:xfrm>
            <a:off x="2081037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2231165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/>
          <p:cNvSpPr/>
          <p:nvPr/>
        </p:nvSpPr>
        <p:spPr>
          <a:xfrm>
            <a:off x="1583059" y="2326091"/>
            <a:ext cx="621030" cy="216363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1583059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065247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2065247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1721901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2426023" y="3434038"/>
            <a:ext cx="1153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 the blue wire</a:t>
            </a:r>
            <a:endParaRPr lang="en-US" dirty="0"/>
          </a:p>
        </p:txBody>
      </p:sp>
      <p:sp>
        <p:nvSpPr>
          <p:cNvPr id="107" name="Rounded Rectangle 106"/>
          <p:cNvSpPr/>
          <p:nvPr/>
        </p:nvSpPr>
        <p:spPr>
          <a:xfrm>
            <a:off x="1614668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1720045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/>
          <p:cNvSpPr/>
          <p:nvPr/>
        </p:nvSpPr>
        <p:spPr>
          <a:xfrm>
            <a:off x="1825422" y="3434040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/>
          <p:cNvSpPr/>
          <p:nvPr/>
        </p:nvSpPr>
        <p:spPr>
          <a:xfrm>
            <a:off x="1927482" y="3434039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/>
          <p:cNvSpPr/>
          <p:nvPr/>
        </p:nvSpPr>
        <p:spPr>
          <a:xfrm>
            <a:off x="2029542" y="3434038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2130826" y="3434038"/>
            <a:ext cx="45719" cy="891585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Multiply 112"/>
          <p:cNvSpPr/>
          <p:nvPr/>
        </p:nvSpPr>
        <p:spPr>
          <a:xfrm>
            <a:off x="2040526" y="3705789"/>
            <a:ext cx="238424" cy="174041"/>
          </a:xfrm>
          <a:prstGeom prst="mathMultiply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/>
          <p:cNvSpPr/>
          <p:nvPr/>
        </p:nvSpPr>
        <p:spPr>
          <a:xfrm>
            <a:off x="4134005" y="4589458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/>
        </p:nvSpPr>
        <p:spPr>
          <a:xfrm>
            <a:off x="4239382" y="4589458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4344759" y="4585786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/>
          <p:cNvSpPr/>
          <p:nvPr/>
        </p:nvSpPr>
        <p:spPr>
          <a:xfrm>
            <a:off x="4446819" y="4585785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4548879" y="4585784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3452767" y="5760834"/>
            <a:ext cx="178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Load cell wires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 rot="16200000">
            <a:off x="4002170" y="5486575"/>
            <a:ext cx="31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E+</a:t>
            </a:r>
            <a:endParaRPr lang="en-US" sz="700" dirty="0"/>
          </a:p>
        </p:txBody>
      </p:sp>
      <p:sp>
        <p:nvSpPr>
          <p:cNvPr id="121" name="TextBox 120"/>
          <p:cNvSpPr txBox="1"/>
          <p:nvPr/>
        </p:nvSpPr>
        <p:spPr>
          <a:xfrm rot="16200000">
            <a:off x="4113341" y="5494272"/>
            <a:ext cx="31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E-</a:t>
            </a:r>
            <a:endParaRPr lang="en-US" sz="700" dirty="0"/>
          </a:p>
        </p:txBody>
      </p:sp>
      <p:sp>
        <p:nvSpPr>
          <p:cNvPr id="122" name="TextBox 121"/>
          <p:cNvSpPr txBox="1"/>
          <p:nvPr/>
        </p:nvSpPr>
        <p:spPr>
          <a:xfrm rot="16200000">
            <a:off x="4205531" y="5488901"/>
            <a:ext cx="31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</a:t>
            </a:r>
            <a:r>
              <a:rPr lang="en-US" sz="700" dirty="0" smtClean="0"/>
              <a:t>-</a:t>
            </a:r>
            <a:endParaRPr lang="en-US" sz="700" dirty="0"/>
          </a:p>
        </p:txBody>
      </p:sp>
      <p:sp>
        <p:nvSpPr>
          <p:cNvPr id="123" name="TextBox 122"/>
          <p:cNvSpPr txBox="1"/>
          <p:nvPr/>
        </p:nvSpPr>
        <p:spPr>
          <a:xfrm rot="16200000">
            <a:off x="4311557" y="5484068"/>
            <a:ext cx="31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A</a:t>
            </a:r>
            <a:r>
              <a:rPr lang="en-US" sz="700" dirty="0"/>
              <a:t>+</a:t>
            </a:r>
          </a:p>
        </p:txBody>
      </p:sp>
      <p:sp>
        <p:nvSpPr>
          <p:cNvPr id="124" name="TextBox 123"/>
          <p:cNvSpPr txBox="1"/>
          <p:nvPr/>
        </p:nvSpPr>
        <p:spPr>
          <a:xfrm rot="16200000">
            <a:off x="4348115" y="5547366"/>
            <a:ext cx="4574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Shield</a:t>
            </a:r>
            <a:endParaRPr lang="en-US" sz="700" dirty="0"/>
          </a:p>
        </p:txBody>
      </p:sp>
      <p:sp>
        <p:nvSpPr>
          <p:cNvPr id="126" name="Rectangle 125"/>
          <p:cNvSpPr/>
          <p:nvPr/>
        </p:nvSpPr>
        <p:spPr>
          <a:xfrm>
            <a:off x="2809212" y="169854"/>
            <a:ext cx="6027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Load cell and encoder wiring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14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9" b="16848"/>
          <a:stretch/>
        </p:blipFill>
        <p:spPr>
          <a:xfrm>
            <a:off x="8163067" y="3899398"/>
            <a:ext cx="3280580" cy="27636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13084" r="12926" b="16355"/>
          <a:stretch/>
        </p:blipFill>
        <p:spPr>
          <a:xfrm>
            <a:off x="828103" y="990447"/>
            <a:ext cx="3220871" cy="26653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" t="13854" r="22272" b="11335"/>
          <a:stretch/>
        </p:blipFill>
        <p:spPr>
          <a:xfrm>
            <a:off x="4267338" y="990447"/>
            <a:ext cx="3678071" cy="2665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" r="5002"/>
          <a:stretch/>
        </p:blipFill>
        <p:spPr>
          <a:xfrm>
            <a:off x="8150127" y="975848"/>
            <a:ext cx="3282286" cy="2679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/>
          <a:stretch/>
        </p:blipFill>
        <p:spPr>
          <a:xfrm>
            <a:off x="812453" y="3899398"/>
            <a:ext cx="3253543" cy="27636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10" y="3901836"/>
            <a:ext cx="3681643" cy="27612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103" y="990447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73710" y="975847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50127" y="975848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2453" y="3899398"/>
            <a:ext cx="405441" cy="476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  <a:endParaRPr lang="en-US" sz="2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268348" y="3899398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63067" y="3899398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09212" y="169854"/>
            <a:ext cx="6027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Load cell building process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08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5" r="3386"/>
          <a:stretch/>
        </p:blipFill>
        <p:spPr>
          <a:xfrm>
            <a:off x="9119027" y="4082232"/>
            <a:ext cx="2436819" cy="23686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3" t="14189" r="11527" b="11428"/>
          <a:stretch/>
        </p:blipFill>
        <p:spPr>
          <a:xfrm>
            <a:off x="3446238" y="4082234"/>
            <a:ext cx="2519035" cy="2373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5" r="16083" b="4405"/>
          <a:stretch/>
        </p:blipFill>
        <p:spPr>
          <a:xfrm>
            <a:off x="712199" y="4082233"/>
            <a:ext cx="2502703" cy="2373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0" t="373" r="9949"/>
          <a:stretch/>
        </p:blipFill>
        <p:spPr>
          <a:xfrm rot="5400000">
            <a:off x="9000222" y="1308641"/>
            <a:ext cx="2666310" cy="24449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8" t="10501" r="11438" b="2035"/>
          <a:stretch/>
        </p:blipFill>
        <p:spPr>
          <a:xfrm>
            <a:off x="6189438" y="1203785"/>
            <a:ext cx="2685554" cy="26799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5" r="1356"/>
          <a:stretch/>
        </p:blipFill>
        <p:spPr>
          <a:xfrm>
            <a:off x="3458970" y="1197955"/>
            <a:ext cx="2494552" cy="26858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r="17544"/>
          <a:stretch/>
        </p:blipFill>
        <p:spPr>
          <a:xfrm>
            <a:off x="712199" y="1197955"/>
            <a:ext cx="2505981" cy="26653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2201" y="1208347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65791" y="119795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04703" y="120908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21299" y="119795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  <a:endParaRPr lang="en-US" sz="2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12199" y="409682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55400" y="4092626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0"/>
          <a:stretch/>
        </p:blipFill>
        <p:spPr>
          <a:xfrm>
            <a:off x="6209308" y="4082233"/>
            <a:ext cx="2665684" cy="237280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10220" y="409262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7</a:t>
            </a:r>
            <a:endParaRPr lang="en-US" sz="24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9127715" y="4092623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8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09212" y="169854"/>
            <a:ext cx="6027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Linear encoder building process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982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70" y="229290"/>
            <a:ext cx="4202096" cy="31515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46970" y="229289"/>
            <a:ext cx="45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30" y="3566264"/>
            <a:ext cx="4202096" cy="31515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70" y="3566264"/>
            <a:ext cx="4202096" cy="315157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26630" y="3573728"/>
            <a:ext cx="45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6970" y="3573728"/>
            <a:ext cx="46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31" y="229290"/>
            <a:ext cx="4202096" cy="315157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26630" y="229290"/>
            <a:ext cx="45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75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2114482" y="2738543"/>
            <a:ext cx="7971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What we want to measure?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2859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Arduino IDE download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7604019" y="5793630"/>
            <a:ext cx="3661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https://www.arduino.cc/en/software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117" t="23644" r="14480" b="18014"/>
          <a:stretch/>
        </p:blipFill>
        <p:spPr>
          <a:xfrm>
            <a:off x="1043708" y="1009534"/>
            <a:ext cx="10286609" cy="466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 smtClean="0"/>
              <a:t>Teensyduino</a:t>
            </a:r>
            <a:r>
              <a:rPr lang="en-US" sz="2800" dirty="0" smtClean="0"/>
              <a:t> download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986789" y="6024480"/>
            <a:ext cx="479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https://www.pjrc.com/teensy/td_download.html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604" b="14862"/>
          <a:stretch/>
        </p:blipFill>
        <p:spPr>
          <a:xfrm>
            <a:off x="1188184" y="1145309"/>
            <a:ext cx="9746109" cy="441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Libraries download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1256145" y="5929463"/>
            <a:ext cx="3786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Copy to documents/Arduino/libraries</a:t>
            </a:r>
          </a:p>
          <a:p>
            <a:r>
              <a:rPr lang="en-US" dirty="0" smtClean="0"/>
              <a:t>(.</a:t>
            </a:r>
            <a:r>
              <a:rPr lang="en-US" dirty="0" err="1" smtClean="0"/>
              <a:t>cpp</a:t>
            </a:r>
            <a:r>
              <a:rPr lang="en-US" dirty="0" smtClean="0"/>
              <a:t> and .h on the folder)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269" b="12921"/>
          <a:stretch/>
        </p:blipFill>
        <p:spPr>
          <a:xfrm>
            <a:off x="1256145" y="1006764"/>
            <a:ext cx="9954221" cy="463665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7462982" y="3057236"/>
            <a:ext cx="1154546" cy="46181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40255" y="5940026"/>
            <a:ext cx="3350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https://github.com/bogde/HX711</a:t>
            </a:r>
          </a:p>
        </p:txBody>
      </p:sp>
    </p:spTree>
    <p:extLst>
      <p:ext uri="{BB962C8B-B14F-4D97-AF65-F5344CB8AC3E}">
        <p14:creationId xmlns:p14="http://schemas.microsoft.com/office/powerpoint/2010/main" val="300263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How to upload the firmware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830628" y="1286409"/>
            <a:ext cx="6687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4"/>
                </a:solidFill>
              </a:rPr>
              <a:t>Connect your </a:t>
            </a:r>
            <a:r>
              <a:rPr lang="en-US" b="1" dirty="0">
                <a:solidFill>
                  <a:srgbClr val="202124"/>
                </a:solidFill>
              </a:rPr>
              <a:t>Arduino</a:t>
            </a:r>
            <a:r>
              <a:rPr lang="en-US" dirty="0">
                <a:solidFill>
                  <a:srgbClr val="202124"/>
                </a:solidFill>
              </a:rPr>
              <a:t> using the USB cable. ...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4"/>
                </a:solidFill>
              </a:rPr>
              <a:t>Choose </a:t>
            </a:r>
            <a:r>
              <a:rPr lang="en-US" dirty="0" err="1">
                <a:solidFill>
                  <a:srgbClr val="202124"/>
                </a:solidFill>
              </a:rPr>
              <a:t>Tools→Board→</a:t>
            </a:r>
            <a:r>
              <a:rPr lang="en-US" b="1" dirty="0" err="1">
                <a:solidFill>
                  <a:srgbClr val="202124"/>
                </a:solidFill>
              </a:rPr>
              <a:t>Arduino</a:t>
            </a:r>
            <a:r>
              <a:rPr lang="en-US" dirty="0">
                <a:solidFill>
                  <a:srgbClr val="202124"/>
                </a:solidFill>
              </a:rPr>
              <a:t> Uno to find your board in the </a:t>
            </a:r>
            <a:r>
              <a:rPr lang="en-US" b="1" dirty="0">
                <a:solidFill>
                  <a:srgbClr val="202124"/>
                </a:solidFill>
              </a:rPr>
              <a:t>Arduino</a:t>
            </a:r>
            <a:r>
              <a:rPr lang="en-US" dirty="0">
                <a:solidFill>
                  <a:srgbClr val="202124"/>
                </a:solidFill>
              </a:rPr>
              <a:t> menu. ...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4"/>
                </a:solidFill>
              </a:rPr>
              <a:t>Choose the correct serial port for your board. </a:t>
            </a:r>
            <a:r>
              <a:rPr lang="en-US" dirty="0" smtClean="0">
                <a:solidFill>
                  <a:srgbClr val="202124"/>
                </a:solidFill>
              </a:rPr>
              <a:t>... (COM# Teensy 3.2)</a:t>
            </a:r>
            <a:endParaRPr lang="en-US" dirty="0">
              <a:solidFill>
                <a:srgbClr val="202124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4"/>
                </a:solidFill>
              </a:rPr>
              <a:t>Click the </a:t>
            </a:r>
            <a:r>
              <a:rPr lang="en-US" b="1" dirty="0">
                <a:solidFill>
                  <a:srgbClr val="202124"/>
                </a:solidFill>
              </a:rPr>
              <a:t>Upload</a:t>
            </a:r>
            <a:r>
              <a:rPr lang="en-US" dirty="0">
                <a:solidFill>
                  <a:srgbClr val="202124"/>
                </a:solidFill>
              </a:rPr>
              <a:t> button.</a:t>
            </a:r>
            <a:endParaRPr lang="en-US" b="0" i="0" dirty="0">
              <a:solidFill>
                <a:srgbClr val="202124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0465"/>
          <a:stretch/>
        </p:blipFill>
        <p:spPr>
          <a:xfrm>
            <a:off x="2299854" y="2886472"/>
            <a:ext cx="8340436" cy="373138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466109" y="3173011"/>
            <a:ext cx="249382" cy="2553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0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Load cell calibration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350337" y="1063136"/>
            <a:ext cx="85258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2124"/>
                </a:solidFill>
              </a:rPr>
              <a:t>Upload Calibration code </a:t>
            </a:r>
            <a:r>
              <a:rPr lang="en-US" i="1" dirty="0" smtClean="0">
                <a:solidFill>
                  <a:srgbClr val="202124"/>
                </a:solidFill>
              </a:rPr>
              <a:t>(</a:t>
            </a:r>
            <a:r>
              <a:rPr lang="en-US" i="1" dirty="0" err="1" smtClean="0">
                <a:solidFill>
                  <a:srgbClr val="202124"/>
                </a:solidFill>
              </a:rPr>
              <a:t>Calibration.ino</a:t>
            </a:r>
            <a:r>
              <a:rPr lang="en-US" i="1" dirty="0" smtClean="0">
                <a:solidFill>
                  <a:srgbClr val="202124"/>
                </a:solidFill>
              </a:rPr>
              <a:t>)</a:t>
            </a:r>
          </a:p>
          <a:p>
            <a:r>
              <a:rPr lang="en-US" dirty="0">
                <a:solidFill>
                  <a:srgbClr val="202124"/>
                </a:solidFill>
              </a:rPr>
              <a:t> </a:t>
            </a:r>
            <a:r>
              <a:rPr lang="en-US" dirty="0" smtClean="0">
                <a:solidFill>
                  <a:srgbClr val="202124"/>
                </a:solidFill>
              </a:rPr>
              <a:t>        The Calibration code will display the raw load cell </a:t>
            </a:r>
          </a:p>
          <a:p>
            <a:r>
              <a:rPr lang="en-US" dirty="0" smtClean="0">
                <a:solidFill>
                  <a:srgbClr val="202124"/>
                </a:solidFill>
              </a:rPr>
              <a:t>         and encoder values on the screen:</a:t>
            </a:r>
          </a:p>
          <a:p>
            <a:endParaRPr lang="en-US" dirty="0" smtClean="0">
              <a:solidFill>
                <a:srgbClr val="20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the load cell calibration spreadsheet </a:t>
            </a:r>
            <a:r>
              <a:rPr lang="en-US" i="1" dirty="0" smtClean="0"/>
              <a:t>(Load cell calibration.xlsx)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Attach the load cell between one fixed point and a strap to attach the weights proposed on the spreadsheet. </a:t>
            </a:r>
            <a:r>
              <a:rPr lang="en-US" b="1" dirty="0" smtClean="0"/>
              <a:t>The resulting equation will be introduced on the Sport Analyzer code.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970" y="1810326"/>
            <a:ext cx="3072245" cy="4096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833" t="30329" r="16860" b="23112"/>
          <a:stretch/>
        </p:blipFill>
        <p:spPr>
          <a:xfrm>
            <a:off x="812799" y="3694546"/>
            <a:ext cx="7121237" cy="27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Encoder calibration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663" t="30955" r="53562" b="13585"/>
          <a:stretch/>
        </p:blipFill>
        <p:spPr>
          <a:xfrm>
            <a:off x="6649539" y="1219201"/>
            <a:ext cx="4572643" cy="5135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0629" y="1286409"/>
            <a:ext cx="5818910" cy="4255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2124"/>
                </a:solidFill>
              </a:rPr>
              <a:t>Upload Calibration code </a:t>
            </a:r>
            <a:r>
              <a:rPr lang="en-US" i="1" dirty="0" smtClean="0">
                <a:solidFill>
                  <a:srgbClr val="202124"/>
                </a:solidFill>
              </a:rPr>
              <a:t>(</a:t>
            </a:r>
            <a:r>
              <a:rPr lang="en-US" i="1" dirty="0" err="1" smtClean="0">
                <a:solidFill>
                  <a:srgbClr val="202124"/>
                </a:solidFill>
              </a:rPr>
              <a:t>Calibration.ino</a:t>
            </a:r>
            <a:r>
              <a:rPr lang="en-US" i="1" dirty="0" smtClean="0">
                <a:solidFill>
                  <a:srgbClr val="202124"/>
                </a:solidFill>
              </a:rPr>
              <a:t>)</a:t>
            </a:r>
          </a:p>
          <a:p>
            <a:r>
              <a:rPr lang="en-US" dirty="0">
                <a:solidFill>
                  <a:srgbClr val="202124"/>
                </a:solidFill>
              </a:rPr>
              <a:t> </a:t>
            </a:r>
            <a:r>
              <a:rPr lang="en-US" dirty="0" smtClean="0">
                <a:solidFill>
                  <a:srgbClr val="202124"/>
                </a:solidFill>
              </a:rPr>
              <a:t>        The Calibration code will display the raw load cell </a:t>
            </a:r>
          </a:p>
          <a:p>
            <a:r>
              <a:rPr lang="en-US" dirty="0" smtClean="0">
                <a:solidFill>
                  <a:srgbClr val="202124"/>
                </a:solidFill>
              </a:rPr>
              <a:t>         and encoder values on the screen:</a:t>
            </a:r>
          </a:p>
          <a:p>
            <a:endParaRPr lang="en-US" dirty="0" smtClean="0">
              <a:solidFill>
                <a:srgbClr val="20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the encoder calibration spreadsheet </a:t>
            </a:r>
            <a:r>
              <a:rPr lang="en-US" i="1" dirty="0" smtClean="0"/>
              <a:t>(Encoder calibration.xlsx)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a ruler as a reference to measure the displacement between two points and introduce the ruler size or measurement size and each of the measurements (1-15) on the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resolution in pulses/mm will appear in the bottom of the table</a:t>
            </a:r>
            <a:endParaRPr lang="en-US" dirty="0"/>
          </a:p>
          <a:p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10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Future versions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2" y="378691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6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26963" y="284202"/>
            <a:ext cx="12134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Simultaneous acquisition of speed and force (inertial machine)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3"/>
          <a:stretch/>
        </p:blipFill>
        <p:spPr>
          <a:xfrm>
            <a:off x="3709648" y="3274852"/>
            <a:ext cx="2317123" cy="29324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9" t="21425" b="17431"/>
          <a:stretch/>
        </p:blipFill>
        <p:spPr>
          <a:xfrm>
            <a:off x="489720" y="1131314"/>
            <a:ext cx="3001819" cy="291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3" t="54092" r="14326" b="36178"/>
          <a:stretch/>
        </p:blipFill>
        <p:spPr>
          <a:xfrm>
            <a:off x="3491539" y="1131314"/>
            <a:ext cx="2535232" cy="17364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253867" y="2609133"/>
            <a:ext cx="766618" cy="5086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017691" y="1131314"/>
            <a:ext cx="472451" cy="14778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017691" y="2863452"/>
            <a:ext cx="472451" cy="25431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319424" y="3336828"/>
            <a:ext cx="1068405" cy="12376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901" y="1362224"/>
            <a:ext cx="508001" cy="4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4" t="24580" r="212" b="20177"/>
          <a:stretch/>
        </p:blipFill>
        <p:spPr>
          <a:xfrm>
            <a:off x="489398" y="3709736"/>
            <a:ext cx="2994945" cy="28448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36754" y="6207301"/>
            <a:ext cx="226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Incremental encoder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3862" y="2905520"/>
            <a:ext cx="226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901" y="3854343"/>
            <a:ext cx="508001" cy="4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880" y="176108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8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Unilateral Isometric </a:t>
            </a:r>
            <a:r>
              <a:rPr lang="en-US" sz="2800" dirty="0"/>
              <a:t>contraction Open </a:t>
            </a:r>
            <a:r>
              <a:rPr lang="en-US" sz="2800" dirty="0" smtClean="0"/>
              <a:t>kinetic chain (Shoulder external rotation as an example of rehab/functional exercise)</a:t>
            </a:r>
            <a:endParaRPr lang="en-US" sz="2800" dirty="0"/>
          </a:p>
        </p:txBody>
      </p:sp>
      <p:pic>
        <p:nvPicPr>
          <p:cNvPr id="2060" name="Picture 12" descr="CLX Shoulder External Rotation at side - Performance Health Acade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47" y="2026344"/>
            <a:ext cx="3899189" cy="404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143028" y="2026344"/>
            <a:ext cx="508001" cy="4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0630" y="2026344"/>
            <a:ext cx="535805" cy="632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891" y="185557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2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85" y="1885599"/>
            <a:ext cx="5852172" cy="4389129"/>
          </a:xfrm>
          <a:prstGeom prst="rect">
            <a:avLst/>
          </a:prstGeom>
        </p:spPr>
      </p:pic>
      <p:sp>
        <p:nvSpPr>
          <p:cNvPr id="125" name="Rectangle 124"/>
          <p:cNvSpPr/>
          <p:nvPr/>
        </p:nvSpPr>
        <p:spPr>
          <a:xfrm>
            <a:off x="397914" y="304222"/>
            <a:ext cx="113507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Unilateral mechanical impulse in a Isotonic and closed kinetic chain exercise (Hip extension TRX) (mechanical impulse with two legs)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826885" y="2773763"/>
            <a:ext cx="1265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Eccentric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996546" y="2304473"/>
            <a:ext cx="1265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Concentric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4" y="2041237"/>
            <a:ext cx="5437139" cy="40778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1322" y="4261543"/>
            <a:ext cx="923588" cy="632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GymAware - Perform Be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5" y="1588654"/>
            <a:ext cx="3657599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e Top 8 Ways Coaches Can Use Muscle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7"/>
          <a:stretch/>
        </p:blipFill>
        <p:spPr bwMode="auto">
          <a:xfrm>
            <a:off x="4031586" y="1588654"/>
            <a:ext cx="8082889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28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26963" y="284202"/>
            <a:ext cx="12134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Simultaneous acquisition of speed and force (inertial machine)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3"/>
          <a:stretch/>
        </p:blipFill>
        <p:spPr>
          <a:xfrm>
            <a:off x="3709648" y="3274852"/>
            <a:ext cx="2317123" cy="29324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9" t="21425" b="17431"/>
          <a:stretch/>
        </p:blipFill>
        <p:spPr>
          <a:xfrm>
            <a:off x="489720" y="1131314"/>
            <a:ext cx="3001819" cy="291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3" t="54092" r="14326" b="36178"/>
          <a:stretch/>
        </p:blipFill>
        <p:spPr>
          <a:xfrm>
            <a:off x="3491539" y="1131314"/>
            <a:ext cx="2535232" cy="17364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253867" y="2609133"/>
            <a:ext cx="766618" cy="5086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017691" y="1131314"/>
            <a:ext cx="472451" cy="14778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017691" y="2863452"/>
            <a:ext cx="472451" cy="25431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319424" y="3336828"/>
            <a:ext cx="1068405" cy="12376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901" y="1362224"/>
            <a:ext cx="508001" cy="4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4" t="24580" r="212" b="20177"/>
          <a:stretch/>
        </p:blipFill>
        <p:spPr>
          <a:xfrm>
            <a:off x="489398" y="3709736"/>
            <a:ext cx="2994945" cy="28448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36754" y="6207301"/>
            <a:ext cx="226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Incremental encoder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3862" y="2905520"/>
            <a:ext cx="226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901" y="3854343"/>
            <a:ext cx="508001" cy="4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990890"/>
              </p:ext>
            </p:extLst>
          </p:nvPr>
        </p:nvGraphicFramePr>
        <p:xfrm>
          <a:off x="6053877" y="1131314"/>
          <a:ext cx="6125993" cy="5343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Prism 8" r:id="rId7" imgW="4328111" imgH="3770774" progId="Prism8.Document">
                  <p:embed/>
                </p:oleObj>
              </mc:Choice>
              <mc:Fallback>
                <p:oleObj name="Prism 8" r:id="rId7" imgW="4328111" imgH="3770774" progId="Prism8.Document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877" y="1131314"/>
                        <a:ext cx="6125993" cy="534337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79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Unilateral Isometric </a:t>
            </a:r>
            <a:r>
              <a:rPr lang="en-US" sz="2800" dirty="0"/>
              <a:t>contraction Open </a:t>
            </a:r>
            <a:r>
              <a:rPr lang="en-US" sz="2800" dirty="0" smtClean="0"/>
              <a:t>kinetic chain (Shoulder external rotation as an example of rehab/functional exercise)</a:t>
            </a:r>
            <a:endParaRPr lang="en-US" sz="28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27257"/>
              </p:ext>
            </p:extLst>
          </p:nvPr>
        </p:nvGraphicFramePr>
        <p:xfrm>
          <a:off x="5144654" y="1865746"/>
          <a:ext cx="6963658" cy="4368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Prism 8" r:id="rId3" imgW="4685006" imgH="2935464" progId="Prism8.Document">
                  <p:embed/>
                </p:oleObj>
              </mc:Choice>
              <mc:Fallback>
                <p:oleObj name="Prism 8" r:id="rId3" imgW="4685006" imgH="2935464" progId="Prism8.Document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4654" y="1865746"/>
                        <a:ext cx="6963658" cy="436879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60" name="Picture 12" descr="CLX Shoulder External Rotation at side - Performance Health Academ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47" y="2026344"/>
            <a:ext cx="3899189" cy="404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143028" y="2026344"/>
            <a:ext cx="508001" cy="4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0630" y="2026344"/>
            <a:ext cx="535805" cy="632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0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97914" y="304222"/>
            <a:ext cx="11350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Russian belt impulse increasing load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52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Unilateral velocity squat jump test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816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Bosco’s 60s test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572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Unilateral power output in a closed kinetic chain exercise (TRX row with (Load cell and linear encoder recording)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577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Experiments and case studies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895282" y="1979136"/>
            <a:ext cx="993897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02124"/>
                </a:solidFill>
              </a:rPr>
              <a:t>-</a:t>
            </a:r>
            <a:r>
              <a:rPr lang="en-US" sz="2400" dirty="0" err="1" smtClean="0">
                <a:solidFill>
                  <a:srgbClr val="202124"/>
                </a:solidFill>
              </a:rPr>
              <a:t>Tirant</a:t>
            </a:r>
            <a:r>
              <a:rPr lang="en-US" sz="2400" dirty="0" smtClean="0">
                <a:solidFill>
                  <a:srgbClr val="202124"/>
                </a:solidFill>
              </a:rPr>
              <a:t> </a:t>
            </a:r>
            <a:r>
              <a:rPr lang="en-US" sz="2400" dirty="0" err="1" smtClean="0">
                <a:solidFill>
                  <a:srgbClr val="202124"/>
                </a:solidFill>
              </a:rPr>
              <a:t>musculador</a:t>
            </a:r>
            <a:r>
              <a:rPr lang="en-US" sz="2400" dirty="0" smtClean="0">
                <a:solidFill>
                  <a:srgbClr val="202124"/>
                </a:solidFill>
              </a:rPr>
              <a:t> </a:t>
            </a:r>
            <a:r>
              <a:rPr lang="en-US" sz="2400" dirty="0" err="1" smtClean="0">
                <a:solidFill>
                  <a:srgbClr val="202124"/>
                </a:solidFill>
              </a:rPr>
              <a:t>canviant</a:t>
            </a:r>
            <a:r>
              <a:rPr lang="en-US" sz="2400" dirty="0" smtClean="0">
                <a:solidFill>
                  <a:srgbClr val="202124"/>
                </a:solidFill>
              </a:rPr>
              <a:t> </a:t>
            </a:r>
            <a:r>
              <a:rPr lang="en-US" sz="2400" dirty="0" err="1" smtClean="0">
                <a:solidFill>
                  <a:srgbClr val="202124"/>
                </a:solidFill>
              </a:rPr>
              <a:t>afegint</a:t>
            </a:r>
            <a:r>
              <a:rPr lang="en-US" sz="2400" dirty="0" smtClean="0">
                <a:solidFill>
                  <a:srgbClr val="202124"/>
                </a:solidFill>
              </a:rPr>
              <a:t> </a:t>
            </a:r>
            <a:r>
              <a:rPr lang="en-US" sz="2400" dirty="0" err="1" smtClean="0">
                <a:solidFill>
                  <a:srgbClr val="202124"/>
                </a:solidFill>
              </a:rPr>
              <a:t>carrega</a:t>
            </a:r>
            <a:r>
              <a:rPr lang="en-US" sz="2400" dirty="0" smtClean="0">
                <a:solidFill>
                  <a:srgbClr val="202124"/>
                </a:solidFill>
              </a:rPr>
              <a:t>/</a:t>
            </a:r>
            <a:r>
              <a:rPr lang="en-US" sz="2400" dirty="0" err="1" smtClean="0">
                <a:solidFill>
                  <a:srgbClr val="202124"/>
                </a:solidFill>
              </a:rPr>
              <a:t>canviant</a:t>
            </a:r>
            <a:r>
              <a:rPr lang="en-US" sz="2400" dirty="0" smtClean="0">
                <a:solidFill>
                  <a:srgbClr val="202124"/>
                </a:solidFill>
              </a:rPr>
              <a:t> angle del cos</a:t>
            </a:r>
          </a:p>
          <a:p>
            <a:endParaRPr lang="en-US" sz="2400" dirty="0" smtClean="0">
              <a:solidFill>
                <a:srgbClr val="20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Politja</a:t>
            </a:r>
            <a:r>
              <a:rPr lang="en-US" sz="2400" dirty="0" smtClean="0"/>
              <a:t> </a:t>
            </a:r>
            <a:r>
              <a:rPr lang="en-US" sz="2400" dirty="0" err="1" smtClean="0"/>
              <a:t>conica</a:t>
            </a:r>
            <a:r>
              <a:rPr lang="en-US" sz="2400" dirty="0" smtClean="0"/>
              <a:t>/yoyo squat com a </a:t>
            </a:r>
            <a:r>
              <a:rPr lang="en-US" sz="2400" dirty="0" err="1" smtClean="0"/>
              <a:t>exemple</a:t>
            </a:r>
            <a:r>
              <a:rPr lang="en-US" sz="2400" dirty="0" smtClean="0"/>
              <a:t> de </a:t>
            </a:r>
            <a:r>
              <a:rPr lang="en-US" sz="2400" dirty="0" err="1" smtClean="0"/>
              <a:t>mesura</a:t>
            </a:r>
            <a:r>
              <a:rPr lang="en-US" sz="2400" dirty="0" smtClean="0"/>
              <a:t> de F </a:t>
            </a:r>
            <a:r>
              <a:rPr lang="en-US" sz="2400" dirty="0" err="1" smtClean="0"/>
              <a:t>i</a:t>
            </a:r>
            <a:r>
              <a:rPr lang="en-US" sz="2400" dirty="0" smtClean="0"/>
              <a:t> v </a:t>
            </a:r>
            <a:r>
              <a:rPr lang="en-US" sz="2400" dirty="0" err="1" smtClean="0"/>
              <a:t>simultanea</a:t>
            </a:r>
            <a:endParaRPr lang="en-US" sz="2400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Test de Bosco com a </a:t>
            </a:r>
            <a:r>
              <a:rPr lang="en-US" sz="2400" dirty="0" err="1" smtClean="0"/>
              <a:t>mesura</a:t>
            </a:r>
            <a:r>
              <a:rPr lang="en-US" sz="2400" dirty="0" smtClean="0"/>
              <a:t> de </a:t>
            </a:r>
            <a:r>
              <a:rPr lang="en-US" sz="2400" dirty="0" err="1" smtClean="0"/>
              <a:t>caiguda</a:t>
            </a:r>
            <a:r>
              <a:rPr lang="en-US" sz="2400" dirty="0" smtClean="0"/>
              <a:t> de </a:t>
            </a:r>
            <a:r>
              <a:rPr lang="en-US" sz="2400" dirty="0" err="1" smtClean="0"/>
              <a:t>velocitat</a:t>
            </a:r>
            <a:r>
              <a:rPr lang="en-US" sz="2400" dirty="0" smtClean="0"/>
              <a:t> </a:t>
            </a:r>
            <a:r>
              <a:rPr lang="en-US" sz="2400" dirty="0" err="1" smtClean="0"/>
              <a:t>amb</a:t>
            </a:r>
            <a:r>
              <a:rPr lang="en-US" sz="2400" dirty="0" smtClean="0"/>
              <a:t> la </a:t>
            </a:r>
            <a:r>
              <a:rPr lang="en-US" sz="2400" dirty="0" err="1" smtClean="0"/>
              <a:t>fatiga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Mesura</a:t>
            </a:r>
            <a:r>
              <a:rPr lang="en-US" sz="2400" dirty="0" smtClean="0"/>
              <a:t> de </a:t>
            </a:r>
            <a:r>
              <a:rPr lang="en-US" sz="2400" dirty="0" err="1" smtClean="0"/>
              <a:t>velocitat</a:t>
            </a:r>
            <a:r>
              <a:rPr lang="en-US" sz="2400" dirty="0" smtClean="0"/>
              <a:t> unilateral (salts a </a:t>
            </a:r>
            <a:r>
              <a:rPr lang="en-US" sz="2400" dirty="0" err="1" smtClean="0"/>
              <a:t>una</a:t>
            </a:r>
            <a:r>
              <a:rPr lang="en-US" sz="2400" dirty="0" smtClean="0"/>
              <a:t> </a:t>
            </a:r>
            <a:r>
              <a:rPr lang="en-US" sz="2400" dirty="0" err="1" smtClean="0"/>
              <a:t>cama</a:t>
            </a:r>
            <a:r>
              <a:rPr lang="en-US" sz="2400" dirty="0"/>
              <a:t>)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Mesura</a:t>
            </a:r>
            <a:r>
              <a:rPr lang="en-US" sz="2400" dirty="0" smtClean="0"/>
              <a:t> de F </a:t>
            </a:r>
            <a:r>
              <a:rPr lang="en-US" sz="2400" dirty="0" err="1" smtClean="0"/>
              <a:t>isometrica</a:t>
            </a:r>
            <a:r>
              <a:rPr lang="en-US" sz="2400" dirty="0" smtClean="0"/>
              <a:t> unilateral</a:t>
            </a:r>
          </a:p>
          <a:p>
            <a:endParaRPr lang="en-US" sz="2400" dirty="0"/>
          </a:p>
          <a:p>
            <a:endParaRPr lang="en-US" sz="24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10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2114482" y="2738543"/>
            <a:ext cx="7971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Currently available options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8499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hronojump-Boscosystem |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6" b="16259"/>
          <a:stretch/>
        </p:blipFill>
        <p:spPr bwMode="auto">
          <a:xfrm>
            <a:off x="1003278" y="362956"/>
            <a:ext cx="3541107" cy="9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USCLEL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027" y="621740"/>
            <a:ext cx="4143300" cy="40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TRUVE encod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44" y="4364887"/>
            <a:ext cx="2303957" cy="230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.shopify.com/s/files/1/0036/2899/0534/files/Vitruve-Blanco-RGB_SinTag_recortada_130x.png?v=15857304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894" y="4224350"/>
            <a:ext cx="1238250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TENDO Uni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52" y="4314122"/>
            <a:ext cx="2327128" cy="235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chronojump.org/wp-content/uploads/2020/06/IMG_8301-324x324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46" y="1477021"/>
            <a:ext cx="1914195" cy="191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chronojump.org/wp-content/uploads/2020/06/Galga-scaled.jpe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7" b="8570"/>
          <a:stretch/>
        </p:blipFill>
        <p:spPr bwMode="auto">
          <a:xfrm>
            <a:off x="2773832" y="1655336"/>
            <a:ext cx="2142751" cy="173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ymaware PB198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" t="15423" r="10016" b="15067"/>
          <a:stretch/>
        </p:blipFill>
        <p:spPr bwMode="auto">
          <a:xfrm>
            <a:off x="8948778" y="5051539"/>
            <a:ext cx="2078656" cy="151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9310994" y="4224350"/>
            <a:ext cx="1997769" cy="6884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8" descr="GymAware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995" y="4224350"/>
            <a:ext cx="1997769" cy="68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3015762" y="3391217"/>
            <a:ext cx="997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€</a:t>
            </a:r>
            <a:r>
              <a:rPr lang="en-US" i="0" dirty="0" smtClean="0">
                <a:effectLst/>
              </a:rPr>
              <a:t>302.26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03278" y="3362435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€</a:t>
            </a:r>
            <a:r>
              <a:rPr lang="en-US" i="0" dirty="0" smtClean="0">
                <a:effectLst/>
              </a:rPr>
              <a:t>601.25</a:t>
            </a:r>
            <a:endParaRPr lang="en-US" dirty="0"/>
          </a:p>
        </p:txBody>
      </p:sp>
      <p:pic>
        <p:nvPicPr>
          <p:cNvPr id="25" name="Picture 4" descr="undefin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249" y="1655336"/>
            <a:ext cx="2026722" cy="142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undefined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09" y="1654469"/>
            <a:ext cx="2132436" cy="142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undefined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66" y="1654469"/>
            <a:ext cx="2144883" cy="14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8056344" y="3190560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111111"/>
                </a:solidFill>
                <a:effectLst/>
              </a:rPr>
              <a:t>1,059.00 $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987260" y="3190560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111111"/>
                </a:solidFill>
                <a:effectLst/>
              </a:rPr>
              <a:t>485.00 $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0134027" y="3188883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111111"/>
                </a:solidFill>
                <a:effectLst/>
              </a:rPr>
              <a:t>1,787.36 $</a:t>
            </a:r>
            <a:endParaRPr lang="en-US" dirty="0"/>
          </a:p>
        </p:txBody>
      </p:sp>
      <p:pic>
        <p:nvPicPr>
          <p:cNvPr id="5" name="Picture 14" descr="https://cdn.shopify.com/s/files/1/0400/7569/0139/files/tendo_sport_195x.png?v=159940777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49" y="4307239"/>
            <a:ext cx="184785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36366" y="6197160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$1,329.00</a:t>
            </a:r>
          </a:p>
        </p:txBody>
      </p:sp>
      <p:sp>
        <p:nvSpPr>
          <p:cNvPr id="8" name="Rectangle 7"/>
          <p:cNvSpPr/>
          <p:nvPr/>
        </p:nvSpPr>
        <p:spPr>
          <a:xfrm>
            <a:off x="2148941" y="6301274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€397.00</a:t>
            </a:r>
          </a:p>
        </p:txBody>
      </p:sp>
      <p:pic>
        <p:nvPicPr>
          <p:cNvPr id="9" name="Picture 16" descr="TENDO Unit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61" y="4307239"/>
            <a:ext cx="2250248" cy="227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0272935" y="6214838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000000"/>
                </a:solidFill>
                <a:effectLst/>
              </a:rPr>
              <a:t>2,134.80 £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370983" y="1290593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344555" y="1293205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441936" y="3990080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355099" y="3853233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9717249" y="3805414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042254" y="1293205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0166803" y="1286286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302628" y="1295522"/>
            <a:ext cx="2369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Data acquisition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17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hronojump-Boscosystem |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6" b="16259"/>
          <a:stretch/>
        </p:blipFill>
        <p:spPr bwMode="auto">
          <a:xfrm>
            <a:off x="1003278" y="852483"/>
            <a:ext cx="3541107" cy="9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chronojump.org/wp-content/uploads/2020/06/IMG_8301-324x324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55" y="2149452"/>
            <a:ext cx="2634983" cy="263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chronojump.org/wp-content/uploads/2020/06/Galga-scaled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7" b="8570"/>
          <a:stretch/>
        </p:blipFill>
        <p:spPr bwMode="auto">
          <a:xfrm>
            <a:off x="3084945" y="3879274"/>
            <a:ext cx="3146440" cy="254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663947"/>
            <a:ext cx="40305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Availability of load cell and linear/rotational encoders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Cost around €900 for both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source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Great software with lots of analysis features and global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876510" y="2829697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249238" y="5874441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94477" y="3722606"/>
            <a:ext cx="40305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 for a computer to collect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 for specific hardware associated with each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Not ideal for daily usage (Real time feedback)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battery powered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wireless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0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663947"/>
            <a:ext cx="40305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Availability of load cell and linear/rotational encoders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Cost over </a:t>
            </a:r>
            <a:r>
              <a:rPr lang="en-US" dirty="0">
                <a:solidFill>
                  <a:srgbClr val="111111"/>
                </a:solidFill>
              </a:rPr>
              <a:t> </a:t>
            </a:r>
            <a:r>
              <a:rPr lang="en-US" dirty="0" smtClean="0">
                <a:solidFill>
                  <a:srgbClr val="111111"/>
                </a:solidFill>
              </a:rPr>
              <a:t>$</a:t>
            </a:r>
            <a:r>
              <a:rPr lang="en-US" dirty="0" smtClean="0"/>
              <a:t>3000 for both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Historically pioneers and most used package in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94478" y="3639277"/>
            <a:ext cx="40305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 for a computer to collect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 for specific hardware associated with each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Extremely unaffordable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Not ideal for daily usage (Real time feedback)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No battery </a:t>
            </a:r>
            <a:r>
              <a:rPr lang="en-US" dirty="0" smtClean="0">
                <a:solidFill>
                  <a:srgbClr val="FF0000"/>
                </a:solidFill>
              </a:rPr>
              <a:t>powered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12" descr="MUSCLEL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33" y="830111"/>
            <a:ext cx="4143300" cy="40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undefin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871" y="2921351"/>
            <a:ext cx="3075156" cy="216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undefin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13" y="1719941"/>
            <a:ext cx="2876758" cy="191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undefine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13" y="4725006"/>
            <a:ext cx="2876758" cy="191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356484" y="4725006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259183" y="2921351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82927" y="1731155"/>
            <a:ext cx="2369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Data acquisition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663947"/>
            <a:ext cx="40305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Cheapest commercial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Application to monitor and record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Bluetooth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Long life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94477" y="3695272"/>
            <a:ext cx="40305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App only available for IOS smartphones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load cell availability, just encoder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6" descr="VITRUVE encod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99" y="1113687"/>
            <a:ext cx="4575913" cy="457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cdn.shopify.com/s/files/1/0036/2899/0534/files/Vitruve-Blanco-RGB_SinTag_recortada_130x.png?v=15857304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494" y="1028568"/>
            <a:ext cx="1895979" cy="112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70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6" descr="TENDO Uni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5" t="2035" r="17945" b="61179"/>
          <a:stretch/>
        </p:blipFill>
        <p:spPr bwMode="auto">
          <a:xfrm>
            <a:off x="1110727" y="3759897"/>
            <a:ext cx="1913416" cy="243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663947"/>
            <a:ext cx="40305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Real time visual feedback (Kaiser like)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Bluetooth connectivity with an extra </a:t>
            </a:r>
            <a:r>
              <a:rPr lang="en-US" dirty="0"/>
              <a:t>$</a:t>
            </a:r>
            <a:r>
              <a:rPr lang="en-US" dirty="0" smtClean="0"/>
              <a:t>355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94477" y="2864276"/>
            <a:ext cx="40305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load cell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Segment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Requires cable connection with a computer to store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10" descr="TENDO Uni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25" y="1142029"/>
            <a:ext cx="3079421" cy="311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s://cdn.shopify.com/s/files/1/0400/7569/0139/files/tendo_sport_195x.png?v=159940777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00" y="492621"/>
            <a:ext cx="3230389" cy="6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TENDO Uni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913" y="2097696"/>
            <a:ext cx="3092470" cy="312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82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22374</TotalTime>
  <Words>729</Words>
  <Application>Microsoft Office PowerPoint</Application>
  <PresentationFormat>Widescreen</PresentationFormat>
  <Paragraphs>163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arial</vt:lpstr>
      <vt:lpstr>Calibri</vt:lpstr>
      <vt:lpstr>Calibri Light</vt:lpstr>
      <vt:lpstr>Office Theme</vt:lpstr>
      <vt:lpstr>Prism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Francis Crick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Xavier Cano Ferrer</dc:creator>
  <cp:lastModifiedBy>Xavier Cano Ferrer</cp:lastModifiedBy>
  <cp:revision>137</cp:revision>
  <dcterms:created xsi:type="dcterms:W3CDTF">2021-04-18T19:17:48Z</dcterms:created>
  <dcterms:modified xsi:type="dcterms:W3CDTF">2021-11-14T14:27:25Z</dcterms:modified>
</cp:coreProperties>
</file>